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2" r:id="rId3"/>
    <p:sldId id="292" r:id="rId4"/>
    <p:sldId id="295" r:id="rId5"/>
    <p:sldId id="293" r:id="rId6"/>
    <p:sldId id="294" r:id="rId7"/>
    <p:sldId id="296" r:id="rId8"/>
    <p:sldId id="297" r:id="rId9"/>
    <p:sldId id="298" r:id="rId10"/>
    <p:sldId id="299" r:id="rId11"/>
    <p:sldId id="300" r:id="rId12"/>
    <p:sldId id="301" r:id="rId13"/>
    <p:sldId id="303" r:id="rId14"/>
    <p:sldId id="304" r:id="rId15"/>
    <p:sldId id="306" r:id="rId16"/>
    <p:sldId id="307" r:id="rId17"/>
    <p:sldId id="30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7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tiff>
</file>

<file path=ppt/media/image4.jpe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目录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/>
          <p:cNvSpPr>
            <a:spLocks noChangeArrowheads="1"/>
          </p:cNvSpPr>
          <p:nvPr/>
        </p:nvSpPr>
        <p:spPr bwMode="auto">
          <a:xfrm>
            <a:off x="12314767" y="3833813"/>
            <a:ext cx="1813984" cy="124936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lIns="93442" tIns="46725" rIns="93442" bIns="46725" anchor="b" anchorCtr="1">
            <a:spAutoFit/>
          </a:bodyPr>
          <a:lstStyle/>
          <a:p>
            <a:pPr defTabSz="934720">
              <a:defRPr/>
            </a:pPr>
            <a:r>
              <a:rPr lang="en-US" sz="9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T</a:t>
            </a:r>
            <a:r>
              <a:rPr lang="en-US" altLang="zh-CN" sz="9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itle:</a:t>
            </a:r>
            <a:endParaRPr lang="en-US" altLang="ja-JP" sz="900" noProof="1">
              <a:solidFill>
                <a:schemeClr val="bg1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altLang="zh-CN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Type</a:t>
            </a:r>
            <a:r>
              <a:rPr lang="en-US" altLang="ja-JP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: </a:t>
            </a:r>
            <a:r>
              <a:rPr lang="zh-CN" altLang="en-US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微软雅黑</a:t>
            </a:r>
            <a:endParaRPr lang="zh-CN" altLang="zh-CN" sz="800" noProof="1">
              <a:solidFill>
                <a:schemeClr val="bg1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S</a:t>
            </a:r>
            <a:r>
              <a:rPr lang="en-US" altLang="zh-CN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ize</a:t>
            </a:r>
            <a:r>
              <a:rPr lang="en-US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：</a:t>
            </a:r>
            <a:r>
              <a:rPr lang="en-US" altLang="ja-JP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24-</a:t>
            </a:r>
            <a:r>
              <a:rPr lang="en-US" altLang="zh-CN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pt</a:t>
            </a:r>
            <a:endParaRPr lang="en-US" altLang="ja-JP" sz="800" noProof="1">
              <a:solidFill>
                <a:schemeClr val="bg1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C</a:t>
            </a:r>
            <a:r>
              <a:rPr lang="en-US" altLang="zh-CN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olor</a:t>
            </a:r>
            <a:r>
              <a:rPr lang="en-US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：T</a:t>
            </a:r>
            <a:r>
              <a:rPr lang="en-US" altLang="zh-CN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he ZTE blue</a:t>
            </a:r>
            <a:r>
              <a:rPr lang="en-US" altLang="ja-JP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 </a:t>
            </a:r>
          </a:p>
          <a:p>
            <a:pPr defTabSz="934720">
              <a:defRPr/>
            </a:pPr>
            <a:endParaRPr lang="en-US" altLang="zh-CN" sz="900" noProof="1">
              <a:solidFill>
                <a:schemeClr val="bg1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altLang="zh-CN" sz="9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Subtitle:</a:t>
            </a:r>
            <a:endParaRPr lang="en-US" altLang="ja-JP" sz="900" noProof="1">
              <a:solidFill>
                <a:schemeClr val="bg1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T</a:t>
            </a:r>
            <a:r>
              <a:rPr lang="en-US" altLang="zh-CN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ype</a:t>
            </a:r>
            <a:r>
              <a:rPr lang="en-US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：</a:t>
            </a:r>
            <a:r>
              <a:rPr lang="zh-CN" altLang="en-US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微软雅黑</a:t>
            </a:r>
            <a:endParaRPr lang="zh-CN" altLang="zh-CN" sz="800" noProof="1">
              <a:solidFill>
                <a:schemeClr val="bg1"/>
              </a:solidFill>
              <a:latin typeface="Heiti SC Light"/>
              <a:ea typeface="Heiti SC Light"/>
              <a:cs typeface="Heiti SC Light"/>
            </a:endParaRPr>
          </a:p>
          <a:p>
            <a:pPr defTabSz="934720">
              <a:defRPr/>
            </a:pPr>
            <a:r>
              <a:rPr lang="en-US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S</a:t>
            </a:r>
            <a:r>
              <a:rPr lang="en-US" altLang="zh-CN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ize</a:t>
            </a:r>
            <a:r>
              <a:rPr lang="en-US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：</a:t>
            </a:r>
            <a:r>
              <a:rPr lang="en-US" altLang="ja-JP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20pt</a:t>
            </a:r>
          </a:p>
          <a:p>
            <a:pPr defTabSz="934720">
              <a:defRPr/>
            </a:pPr>
            <a:r>
              <a:rPr lang="en-US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Color: The </a:t>
            </a:r>
            <a:r>
              <a:rPr lang="en-US" altLang="zh-CN" sz="800" noProof="1">
                <a:solidFill>
                  <a:schemeClr val="bg1"/>
                </a:solidFill>
                <a:latin typeface="Heiti SC Light"/>
                <a:ea typeface="Heiti SC Light"/>
                <a:cs typeface="Heiti SC Light"/>
              </a:rPr>
              <a:t>ZTE green</a:t>
            </a:r>
            <a:endParaRPr lang="en-US" altLang="ja-JP" sz="800" noProof="1">
              <a:solidFill>
                <a:schemeClr val="bg1"/>
              </a:solidFill>
              <a:latin typeface="Heiti SC Light"/>
              <a:ea typeface="Heiti SC Light"/>
              <a:cs typeface="Heiti SC Light"/>
            </a:endParaRPr>
          </a:p>
        </p:txBody>
      </p:sp>
      <p:grpSp>
        <p:nvGrpSpPr>
          <p:cNvPr id="5" name="组 5"/>
          <p:cNvGrpSpPr/>
          <p:nvPr/>
        </p:nvGrpSpPr>
        <p:grpSpPr bwMode="auto">
          <a:xfrm>
            <a:off x="12486218" y="5135564"/>
            <a:ext cx="1856316" cy="1317625"/>
            <a:chOff x="9286278" y="1725515"/>
            <a:chExt cx="1392554" cy="989008"/>
          </a:xfrm>
        </p:grpSpPr>
        <p:grpSp>
          <p:nvGrpSpPr>
            <p:cNvPr id="6" name="组 6"/>
            <p:cNvGrpSpPr/>
            <p:nvPr/>
          </p:nvGrpSpPr>
          <p:grpSpPr bwMode="auto">
            <a:xfrm>
              <a:off x="9286278" y="1725515"/>
              <a:ext cx="935158" cy="254390"/>
              <a:chOff x="9286278" y="1725515"/>
              <a:chExt cx="935158" cy="254390"/>
            </a:xfrm>
          </p:grpSpPr>
          <p:sp>
            <p:nvSpPr>
              <p:cNvPr id="12" name="矩形 18"/>
              <p:cNvSpPr/>
              <p:nvPr/>
            </p:nvSpPr>
            <p:spPr>
              <a:xfrm>
                <a:off x="9286278" y="1725515"/>
                <a:ext cx="254058" cy="253805"/>
              </a:xfrm>
              <a:prstGeom prst="rect">
                <a:avLst/>
              </a:prstGeom>
              <a:solidFill>
                <a:srgbClr val="008FD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1800"/>
              </a:p>
            </p:txBody>
          </p:sp>
          <p:sp>
            <p:nvSpPr>
              <p:cNvPr id="13" name="文本框 19"/>
              <p:cNvSpPr txBox="1">
                <a:spLocks noChangeArrowheads="1"/>
              </p:cNvSpPr>
              <p:nvPr/>
            </p:nvSpPr>
            <p:spPr bwMode="auto">
              <a:xfrm>
                <a:off x="9503815" y="1756496"/>
                <a:ext cx="717713" cy="150139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kumimoji="1" lang="en-US" altLang="zh-CN" sz="700" i="1">
                    <a:solidFill>
                      <a:schemeClr val="bg1"/>
                    </a:solidFill>
                    <a:latin typeface="Times" pitchFamily="18" charset="0"/>
                    <a:cs typeface="Times" pitchFamily="18" charset="0"/>
                  </a:rPr>
                  <a:t>G143, B212</a:t>
                </a:r>
                <a:endParaRPr kumimoji="1" lang="zh-CN" altLang="en-US" sz="700" i="1">
                  <a:solidFill>
                    <a:schemeClr val="bg1"/>
                  </a:solidFill>
                  <a:latin typeface="Times" pitchFamily="18" charset="0"/>
                  <a:cs typeface="Times" pitchFamily="18" charset="0"/>
                </a:endParaRPr>
              </a:p>
            </p:txBody>
          </p:sp>
        </p:grpSp>
        <p:grpSp>
          <p:nvGrpSpPr>
            <p:cNvPr id="7" name="组 9"/>
            <p:cNvGrpSpPr/>
            <p:nvPr/>
          </p:nvGrpSpPr>
          <p:grpSpPr bwMode="auto">
            <a:xfrm>
              <a:off x="9286278" y="2098975"/>
              <a:ext cx="1199362" cy="254390"/>
              <a:chOff x="9286278" y="2098975"/>
              <a:chExt cx="1199362" cy="254390"/>
            </a:xfrm>
          </p:grpSpPr>
          <p:sp>
            <p:nvSpPr>
              <p:cNvPr id="10" name="矩形 14"/>
              <p:cNvSpPr/>
              <p:nvPr/>
            </p:nvSpPr>
            <p:spPr>
              <a:xfrm>
                <a:off x="9286278" y="2098478"/>
                <a:ext cx="254058" cy="254997"/>
              </a:xfrm>
              <a:prstGeom prst="rect">
                <a:avLst/>
              </a:prstGeom>
              <a:solidFill>
                <a:srgbClr val="8CC63E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1" lang="zh-CN" altLang="en-US" sz="1800"/>
              </a:p>
            </p:txBody>
          </p:sp>
          <p:sp>
            <p:nvSpPr>
              <p:cNvPr id="11" name="文本框 15"/>
              <p:cNvSpPr txBox="1">
                <a:spLocks noChangeArrowheads="1"/>
              </p:cNvSpPr>
              <p:nvPr/>
            </p:nvSpPr>
            <p:spPr bwMode="auto">
              <a:xfrm>
                <a:off x="9503815" y="2129459"/>
                <a:ext cx="981298" cy="150139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>
                <a:spAutoFit/>
              </a:bodyPr>
              <a:lstStyle/>
              <a:p>
                <a:pPr>
                  <a:defRPr/>
                </a:pPr>
                <a:r>
                  <a:rPr kumimoji="1" lang="en-US" altLang="zh-CN" sz="700" i="1">
                    <a:solidFill>
                      <a:schemeClr val="bg1"/>
                    </a:solidFill>
                    <a:latin typeface="Times" pitchFamily="18" charset="0"/>
                    <a:cs typeface="Times" pitchFamily="18" charset="0"/>
                  </a:rPr>
                  <a:t>R140,G198, B62</a:t>
                </a:r>
                <a:endParaRPr kumimoji="1" lang="zh-CN" altLang="en-US" sz="700" i="1">
                  <a:solidFill>
                    <a:schemeClr val="bg1"/>
                  </a:solidFill>
                  <a:latin typeface="Times" pitchFamily="18" charset="0"/>
                  <a:cs typeface="Times" pitchFamily="18" charset="0"/>
                </a:endParaRPr>
              </a:p>
            </p:txBody>
          </p:sp>
        </p:grpSp>
        <p:sp>
          <p:nvSpPr>
            <p:cNvPr id="8" name="矩形 10"/>
            <p:cNvSpPr/>
            <p:nvPr/>
          </p:nvSpPr>
          <p:spPr>
            <a:xfrm>
              <a:off x="9286278" y="2460717"/>
              <a:ext cx="254058" cy="253806"/>
            </a:xfrm>
            <a:prstGeom prst="rect">
              <a:avLst/>
            </a:prstGeom>
            <a:solidFill>
              <a:srgbClr val="5ACBF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1800"/>
            </a:p>
          </p:txBody>
        </p:sp>
        <p:sp>
          <p:nvSpPr>
            <p:cNvPr id="9" name="文本框 12"/>
            <p:cNvSpPr txBox="1">
              <a:spLocks noChangeArrowheads="1"/>
            </p:cNvSpPr>
            <p:nvPr/>
          </p:nvSpPr>
          <p:spPr bwMode="auto">
            <a:xfrm>
              <a:off x="9503815" y="2491698"/>
              <a:ext cx="1175017" cy="150139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kumimoji="1" lang="en-US" altLang="zh-CN" sz="700" i="1">
                  <a:solidFill>
                    <a:schemeClr val="bg1"/>
                  </a:solidFill>
                  <a:latin typeface="Times" pitchFamily="18" charset="0"/>
                  <a:cs typeface="Times" pitchFamily="18" charset="0"/>
                </a:rPr>
                <a:t>R90,G203, B245</a:t>
              </a:r>
              <a:endParaRPr kumimoji="1" lang="zh-CN" altLang="en-US" sz="700" i="1">
                <a:solidFill>
                  <a:schemeClr val="bg1"/>
                </a:solidFill>
                <a:latin typeface="Times" pitchFamily="18" charset="0"/>
                <a:cs typeface="Times" pitchFamily="18" charset="0"/>
              </a:endParaRPr>
            </a:p>
          </p:txBody>
        </p:sp>
      </p:grpSp>
      <p:sp>
        <p:nvSpPr>
          <p:cNvPr id="24" name="标题 1"/>
          <p:cNvSpPr>
            <a:spLocks noGrp="1"/>
          </p:cNvSpPr>
          <p:nvPr>
            <p:ph type="ctrTitle"/>
          </p:nvPr>
        </p:nvSpPr>
        <p:spPr>
          <a:xfrm>
            <a:off x="2151531" y="679443"/>
            <a:ext cx="8810688" cy="802415"/>
          </a:xfrm>
        </p:spPr>
        <p:txBody>
          <a:bodyPr rtlCol="0">
            <a:normAutofit/>
          </a:bodyPr>
          <a:lstStyle>
            <a:lvl1pPr>
              <a:defRPr lang="en-US" altLang="zh-CN" sz="2400" dirty="0" smtClean="0">
                <a:solidFill>
                  <a:srgbClr val="008FD4"/>
                </a:solidFill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en-US" altLang="zh-CN" dirty="0"/>
          </a:p>
        </p:txBody>
      </p:sp>
      <p:sp>
        <p:nvSpPr>
          <p:cNvPr id="36" name="Rectangle 3"/>
          <p:cNvSpPr>
            <a:spLocks noGrp="1" noChangeArrowheads="1"/>
          </p:cNvSpPr>
          <p:nvPr>
            <p:ph idx="10"/>
          </p:nvPr>
        </p:nvSpPr>
        <p:spPr bwMode="auto">
          <a:xfrm>
            <a:off x="2151529" y="1605346"/>
            <a:ext cx="8810688" cy="3868813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30000"/>
              </a:lnSpc>
              <a:defRPr kumimoji="1"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30000"/>
              </a:lnSpc>
              <a:defRPr kumimoji="1" lang="zh-CN" altLang="en-US" sz="18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charset="-122"/>
                <a:cs typeface="+mn-cs"/>
              </a:defRPr>
            </a:lvl2pPr>
            <a:lvl3pPr>
              <a:lnSpc>
                <a:spcPct val="130000"/>
              </a:lnSpc>
              <a:defRPr kumimoji="1" lang="zh-CN" altLang="en-US" sz="16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charset="-122"/>
                <a:cs typeface="+mn-cs"/>
              </a:defRPr>
            </a:lvl3pPr>
            <a:lvl4pPr>
              <a:lnSpc>
                <a:spcPct val="130000"/>
              </a:lnSpc>
              <a:defRPr kumimoji="1" lang="zh-CN" altLang="en-US" sz="14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charset="-122"/>
                <a:cs typeface="+mn-cs"/>
              </a:defRPr>
            </a:lvl4pPr>
            <a:lvl5pPr>
              <a:lnSpc>
                <a:spcPct val="130000"/>
              </a:lnSpc>
              <a:defRPr kumimoji="1" lang="zh-CN" altLang="en-US" sz="1200" b="0" i="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微软雅黑" panose="020B0503020204020204" charset="-122"/>
                <a:cs typeface="+mn-cs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7112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mp.weixin.qq.com/s/vwz0PjzYB4hXlQZPGnmROQ" TargetMode="Externa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8C7509-327A-8347-AB5D-FEBFA66C1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600202"/>
            <a:ext cx="8915399" cy="892628"/>
          </a:xfrm>
        </p:spPr>
        <p:txBody>
          <a:bodyPr>
            <a:normAutofit/>
          </a:bodyPr>
          <a:lstStyle/>
          <a:p>
            <a:r>
              <a:rPr kumimoji="1" lang="zh-CN" altLang="en-US" sz="4800" dirty="0"/>
              <a:t>做中国的</a:t>
            </a:r>
            <a:r>
              <a:rPr kumimoji="1" lang="en-US" altLang="zh-CN" sz="4800" dirty="0"/>
              <a:t>Linux</a:t>
            </a:r>
            <a:r>
              <a:rPr kumimoji="1" lang="zh-CN" altLang="en-US" sz="4800" dirty="0"/>
              <a:t>，做中国的</a:t>
            </a:r>
            <a:r>
              <a:rPr kumimoji="1" lang="en-US" altLang="zh-CN" sz="4800" dirty="0"/>
              <a:t>Linus</a:t>
            </a:r>
            <a:endParaRPr kumimoji="1" lang="zh-CN" altLang="en-US" sz="48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EA10998-8A89-A549-A75D-E63723BB8D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2730862"/>
            <a:ext cx="8470673" cy="404221"/>
          </a:xfrm>
        </p:spPr>
        <p:txBody>
          <a:bodyPr>
            <a:noAutofit/>
          </a:bodyPr>
          <a:lstStyle/>
          <a:p>
            <a:pPr algn="r"/>
            <a:r>
              <a:rPr kumimoji="1" lang="en-US" altLang="zh-CN" sz="2400" dirty="0"/>
              <a:t>----</a:t>
            </a:r>
            <a:r>
              <a:rPr kumimoji="1" lang="zh-CN" altLang="en-US" sz="2400" dirty="0"/>
              <a:t>国产自研操作系统</a:t>
            </a:r>
            <a:r>
              <a:rPr kumimoji="1" lang="en-US" altLang="zh-CN" sz="2400" dirty="0"/>
              <a:t>DIM-SUM</a:t>
            </a:r>
            <a:r>
              <a:rPr kumimoji="1" lang="zh-CN" altLang="en-US" sz="2400" dirty="0"/>
              <a:t>介绍</a:t>
            </a:r>
          </a:p>
          <a:p>
            <a:endParaRPr kumimoji="1" lang="zh-CN" altLang="en-US" sz="2400" dirty="0"/>
          </a:p>
        </p:txBody>
      </p:sp>
      <p:sp>
        <p:nvSpPr>
          <p:cNvPr id="4" name="副标题 2">
            <a:extLst>
              <a:ext uri="{FF2B5EF4-FFF2-40B4-BE49-F238E27FC236}">
                <a16:creationId xmlns:a16="http://schemas.microsoft.com/office/drawing/2014/main" id="{48863BF0-2E60-954F-9A68-6C67F53A5338}"/>
              </a:ext>
            </a:extLst>
          </p:cNvPr>
          <p:cNvSpPr txBox="1">
            <a:spLocks/>
          </p:cNvSpPr>
          <p:nvPr/>
        </p:nvSpPr>
        <p:spPr>
          <a:xfrm>
            <a:off x="1687975" y="5576074"/>
            <a:ext cx="9144000" cy="5743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谢宝友 </a:t>
            </a:r>
            <a:r>
              <a:rPr kumimoji="1" lang="en-US" altLang="zh-CN" dirty="0"/>
              <a:t>2019-12-14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58756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对质疑的答复</a:t>
            </a:r>
            <a:endParaRPr lang="en-US" altLang="zh-CN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A74A6-EE7E-A74F-82C1-0E165685F00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/>
            <a:r>
              <a:rPr lang="zh-CN" altLang="zh-CN" dirty="0"/>
              <a:t>开源软件运动，已经为我们实现操作系统提供了现实可能性。首先，象</a:t>
            </a:r>
            <a:r>
              <a:rPr lang="en-US" altLang="zh-CN" dirty="0"/>
              <a:t>Linux</a:t>
            </a:r>
            <a:r>
              <a:rPr lang="zh-CN" altLang="zh-CN" dirty="0"/>
              <a:t>这样的开源操作系统为我们提供了很好的基础，这样我们可以从开源软件中学习到不少的技能、方法、设计思路。其次，开源软件允许分散在各地的开发者协同工作，集思广益的开发操作系统。作者在</a:t>
            </a:r>
            <a:r>
              <a:rPr lang="en-US" altLang="zh-CN" dirty="0"/>
              <a:t>Linux</a:t>
            </a:r>
            <a:r>
              <a:rPr lang="zh-CN" altLang="zh-CN" dirty="0"/>
              <a:t>社区中，作为</a:t>
            </a:r>
            <a:r>
              <a:rPr lang="en-US" altLang="zh-CN" dirty="0"/>
              <a:t>ARM/ZTE ARCHITECTURE</a:t>
            </a:r>
            <a:r>
              <a:rPr lang="zh-CN" altLang="zh-CN" dirty="0"/>
              <a:t>的</a:t>
            </a:r>
            <a:r>
              <a:rPr lang="en-US" altLang="zh-CN" dirty="0"/>
              <a:t>Maintainer</a:t>
            </a:r>
            <a:r>
              <a:rPr lang="zh-CN" altLang="zh-CN" dirty="0"/>
              <a:t>，对此深有体会。</a:t>
            </a:r>
          </a:p>
        </p:txBody>
      </p:sp>
    </p:spTree>
    <p:extLst>
      <p:ext uri="{BB962C8B-B14F-4D97-AF65-F5344CB8AC3E}">
        <p14:creationId xmlns:p14="http://schemas.microsoft.com/office/powerpoint/2010/main" val="34077234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对质疑的答复</a:t>
            </a:r>
            <a:endParaRPr lang="en-US" altLang="zh-CN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A74A6-EE7E-A74F-82C1-0E165685F00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/>
            <a:r>
              <a:rPr lang="zh-CN" altLang="zh-CN" dirty="0"/>
              <a:t>操作系统是</a:t>
            </a:r>
            <a:r>
              <a:rPr lang="en-US" altLang="zh-CN" dirty="0"/>
              <a:t>IT</a:t>
            </a:r>
            <a:r>
              <a:rPr lang="zh-CN" altLang="zh-CN" dirty="0"/>
              <a:t>行业的核武器。到目前为止，我们还处于</a:t>
            </a:r>
            <a:r>
              <a:rPr lang="en-US" altLang="zh-CN" dirty="0"/>
              <a:t>“</a:t>
            </a:r>
            <a:r>
              <a:rPr lang="zh-CN" altLang="zh-CN" dirty="0"/>
              <a:t>缺芯少魂</a:t>
            </a:r>
            <a:r>
              <a:rPr lang="en-US" altLang="zh-CN" dirty="0"/>
              <a:t>”</a:t>
            </a:r>
            <a:r>
              <a:rPr lang="zh-CN" altLang="zh-CN" dirty="0"/>
              <a:t>的状态，其中的</a:t>
            </a:r>
            <a:r>
              <a:rPr lang="en-US" altLang="zh-CN" dirty="0"/>
              <a:t>“</a:t>
            </a:r>
            <a:r>
              <a:rPr lang="zh-CN" altLang="zh-CN" dirty="0"/>
              <a:t>魂</a:t>
            </a:r>
            <a:r>
              <a:rPr lang="en-US" altLang="zh-CN" dirty="0"/>
              <a:t>”</a:t>
            </a:r>
            <a:r>
              <a:rPr lang="zh-CN" altLang="zh-CN" dirty="0"/>
              <a:t>就是操作系统。真正核心的软件，需要一代人，甚至几代人耐心的雕琢，而不能寄希望于短时间内产生立竿见影的效果。换句话说，要有</a:t>
            </a:r>
            <a:r>
              <a:rPr lang="en-US" altLang="zh-CN" dirty="0"/>
              <a:t>“</a:t>
            </a:r>
            <a:r>
              <a:rPr lang="zh-CN" altLang="zh-CN" dirty="0"/>
              <a:t>板凳一坐十年冷</a:t>
            </a:r>
            <a:r>
              <a:rPr lang="en-US" altLang="zh-CN" dirty="0"/>
              <a:t>”</a:t>
            </a:r>
            <a:r>
              <a:rPr lang="zh-CN" altLang="zh-CN" dirty="0"/>
              <a:t>的心态来做这件事。有了这样的心态，就不会觉得难。</a:t>
            </a:r>
          </a:p>
        </p:txBody>
      </p:sp>
    </p:spTree>
    <p:extLst>
      <p:ext uri="{BB962C8B-B14F-4D97-AF65-F5344CB8AC3E}">
        <p14:creationId xmlns:p14="http://schemas.microsoft.com/office/powerpoint/2010/main" val="107066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对质疑的答复</a:t>
            </a:r>
            <a:endParaRPr lang="en-US" altLang="zh-CN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A74A6-EE7E-A74F-82C1-0E165685F00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zh-CN" altLang="zh-CN" dirty="0"/>
              <a:t>从另一个角度来说：万古长空，一朝风月。任何难事，一旦想要去做，就需要把握当下。空谈误国，实干方能兴邦。即使这件事情很难，但是不动手永远不会有任何结果。况且，作者喜欢有挑战性的事情，例如：写一个工业级服务器操作系统</a:t>
            </a:r>
            <a:r>
              <a:rPr lang="en-US" altLang="zh-CN" dirty="0"/>
              <a:t>:-)</a:t>
            </a:r>
            <a:endParaRPr lang="zh-CN" altLang="zh-CN" dirty="0"/>
          </a:p>
          <a:p>
            <a:pPr marL="0" lvl="0" indent="0">
              <a:buNone/>
            </a:pP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4462801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zh-CN" dirty="0"/>
              <a:t>DEMO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A74A6-EE7E-A74F-82C1-0E165685F00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1</a:t>
            </a:r>
            <a:r>
              <a:rPr lang="zh-CN" altLang="zh-CN" dirty="0"/>
              <a:t>、</a:t>
            </a:r>
            <a:r>
              <a:rPr lang="en-US" altLang="zh-CN" dirty="0"/>
              <a:t>arm 64 qemu</a:t>
            </a:r>
            <a:r>
              <a:rPr lang="zh-CN" altLang="zh-CN" dirty="0"/>
              <a:t>小系统，含内存、时钟初始化。</a:t>
            </a:r>
          </a:p>
          <a:p>
            <a:r>
              <a:rPr lang="en-US" altLang="zh-CN" dirty="0"/>
              <a:t>2</a:t>
            </a:r>
            <a:r>
              <a:rPr lang="zh-CN" altLang="zh-CN" dirty="0"/>
              <a:t>、全局优先级调度模块，调度算法类似于</a:t>
            </a:r>
            <a:r>
              <a:rPr lang="en-US" altLang="zh-CN" dirty="0"/>
              <a:t>Linux</a:t>
            </a:r>
            <a:r>
              <a:rPr lang="zh-CN" altLang="zh-CN" dirty="0"/>
              <a:t>实时调度。</a:t>
            </a:r>
          </a:p>
          <a:p>
            <a:r>
              <a:rPr lang="en-US" altLang="zh-CN" dirty="0"/>
              <a:t>3</a:t>
            </a:r>
            <a:r>
              <a:rPr lang="zh-CN" altLang="zh-CN" dirty="0"/>
              <a:t>、内存管理模块，包含页面管理、</a:t>
            </a:r>
            <a:r>
              <a:rPr lang="en-US" altLang="zh-CN" dirty="0"/>
              <a:t>beehive</a:t>
            </a:r>
            <a:r>
              <a:rPr lang="zh-CN" altLang="zh-CN" dirty="0"/>
              <a:t>分配器。</a:t>
            </a:r>
          </a:p>
          <a:p>
            <a:r>
              <a:rPr lang="en-US" altLang="zh-CN" dirty="0"/>
              <a:t>4</a:t>
            </a:r>
            <a:r>
              <a:rPr lang="zh-CN" altLang="zh-CN" dirty="0"/>
              <a:t>、兼容</a:t>
            </a:r>
            <a:r>
              <a:rPr lang="en-US" altLang="zh-CN" dirty="0"/>
              <a:t>linux ext3</a:t>
            </a:r>
            <a:r>
              <a:rPr lang="zh-CN" altLang="zh-CN" dirty="0"/>
              <a:t>的</a:t>
            </a:r>
            <a:r>
              <a:rPr lang="en-US" altLang="zh-CN" dirty="0"/>
              <a:t>LEXT3</a:t>
            </a:r>
            <a:r>
              <a:rPr lang="zh-CN" altLang="zh-CN" dirty="0"/>
              <a:t>文件系统。</a:t>
            </a:r>
          </a:p>
          <a:p>
            <a:r>
              <a:rPr lang="en-US" altLang="zh-CN" dirty="0"/>
              <a:t>5</a:t>
            </a:r>
            <a:r>
              <a:rPr lang="zh-CN" altLang="zh-CN" dirty="0"/>
              <a:t>、块设备层实现。</a:t>
            </a:r>
          </a:p>
          <a:p>
            <a:r>
              <a:rPr lang="en-US" altLang="zh-CN" dirty="0"/>
              <a:t>6</a:t>
            </a:r>
            <a:r>
              <a:rPr lang="zh-CN" altLang="zh-CN" dirty="0"/>
              <a:t>、集成了</a:t>
            </a:r>
            <a:r>
              <a:rPr lang="en-US" altLang="zh-CN" dirty="0"/>
              <a:t>LWIP</a:t>
            </a:r>
            <a:r>
              <a:rPr lang="zh-CN" altLang="zh-CN" dirty="0"/>
              <a:t>网络协议栈。</a:t>
            </a:r>
          </a:p>
          <a:p>
            <a:r>
              <a:rPr lang="en-US" altLang="zh-CN" dirty="0"/>
              <a:t>7</a:t>
            </a:r>
            <a:r>
              <a:rPr lang="zh-CN" altLang="zh-CN" dirty="0"/>
              <a:t>、移植了常用的内核态</a:t>
            </a:r>
            <a:r>
              <a:rPr lang="en-US" altLang="zh-CN" dirty="0"/>
              <a:t>C</a:t>
            </a:r>
            <a:r>
              <a:rPr lang="zh-CN" altLang="zh-CN" dirty="0"/>
              <a:t>库</a:t>
            </a:r>
            <a:r>
              <a:rPr lang="en-US" altLang="zh-CN" dirty="0"/>
              <a:t>API</a:t>
            </a:r>
            <a:r>
              <a:rPr lang="zh-CN" altLang="zh-CN" dirty="0"/>
              <a:t>。</a:t>
            </a:r>
          </a:p>
          <a:p>
            <a:r>
              <a:rPr lang="en-US" altLang="zh-CN" dirty="0"/>
              <a:t>8</a:t>
            </a:r>
            <a:r>
              <a:rPr lang="zh-CN" altLang="zh-CN" dirty="0"/>
              <a:t>、实现了一个粗糙的命令控制台。</a:t>
            </a:r>
          </a:p>
          <a:p>
            <a:pPr marL="0" lvl="0" indent="0">
              <a:buNone/>
            </a:pPr>
            <a:endParaRPr lang="zh-CN" altLang="zh-CN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76E252C-BDEF-FD4A-AE22-B5ED5719077B}"/>
              </a:ext>
            </a:extLst>
          </p:cNvPr>
          <p:cNvSpPr/>
          <p:nvPr/>
        </p:nvSpPr>
        <p:spPr>
          <a:xfrm>
            <a:off x="3562245" y="5597647"/>
            <a:ext cx="55501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altLang="zh-CN" dirty="0">
                <a:latin typeface="-apple-system"/>
                <a:hlinkClick r:id="rId2"/>
              </a:rPr>
              <a:t>https://mp.weixin.qq.com/s/vwz0PjzYB4hXlQZPGnmROQ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1407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代码</a:t>
            </a:r>
            <a:endParaRPr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A620704-5578-0B4C-B4C3-C5091188E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4800" y="1324260"/>
            <a:ext cx="10032999" cy="4609932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301D163-907E-714B-85FC-43E9E4970AD4}"/>
              </a:ext>
            </a:extLst>
          </p:cNvPr>
          <p:cNvSpPr/>
          <p:nvPr/>
        </p:nvSpPr>
        <p:spPr>
          <a:xfrm>
            <a:off x="5079547" y="6063734"/>
            <a:ext cx="29546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抄袭的很多，原创的也不少</a:t>
            </a:r>
          </a:p>
        </p:txBody>
      </p:sp>
    </p:spTree>
    <p:extLst>
      <p:ext uri="{BB962C8B-B14F-4D97-AF65-F5344CB8AC3E}">
        <p14:creationId xmlns:p14="http://schemas.microsoft.com/office/powerpoint/2010/main" val="28882377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书籍出版和开源</a:t>
            </a:r>
            <a:endParaRPr lang="en-US" altLang="zh-CN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A74A6-EE7E-A74F-82C1-0E165685F00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年底完成书稿</a:t>
            </a:r>
            <a:r>
              <a:rPr lang="en-US" altLang="zh-CN" dirty="0"/>
              <a:t>《</a:t>
            </a:r>
            <a:r>
              <a:rPr lang="zh-CN" altLang="en-US" dirty="0"/>
              <a:t>国产操作系统设计与实现</a:t>
            </a:r>
            <a:r>
              <a:rPr lang="en-US" altLang="zh-CN" dirty="0"/>
              <a:t>—DIM-SUM</a:t>
            </a:r>
            <a:r>
              <a:rPr lang="zh-CN" altLang="en-US" dirty="0"/>
              <a:t>详解</a:t>
            </a:r>
            <a:r>
              <a:rPr lang="en-US" altLang="zh-CN" dirty="0"/>
              <a:t>》</a:t>
            </a:r>
            <a:r>
              <a:rPr lang="zh-CN" altLang="zh-CN" dirty="0"/>
              <a:t>。</a:t>
            </a:r>
            <a:endParaRPr lang="en-US" altLang="zh-CN" dirty="0"/>
          </a:p>
          <a:p>
            <a:r>
              <a:rPr lang="zh-CN" altLang="en-US" dirty="0"/>
              <a:t>预计明年初由电子工业出版社出版。</a:t>
            </a:r>
            <a:endParaRPr lang="en-US" altLang="zh-CN" dirty="0"/>
          </a:p>
          <a:p>
            <a:r>
              <a:rPr lang="zh-CN" altLang="en-US" dirty="0"/>
              <a:t>源码会同时开源</a:t>
            </a:r>
            <a:endParaRPr lang="zh-CN" altLang="zh-CN" dirty="0"/>
          </a:p>
          <a:p>
            <a:pPr marL="0" lvl="0" indent="0">
              <a:buNone/>
            </a:pPr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2179237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未来之路</a:t>
            </a:r>
            <a:endParaRPr lang="en-US" altLang="zh-CN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617EC177-9F38-9A44-86DC-7CF45AABC511}"/>
              </a:ext>
            </a:extLst>
          </p:cNvPr>
          <p:cNvSpPr>
            <a:spLocks noGrp="1"/>
          </p:cNvSpPr>
          <p:nvPr/>
        </p:nvSpPr>
        <p:spPr>
          <a:xfrm>
            <a:off x="2403974" y="2601686"/>
            <a:ext cx="8305801" cy="13171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40000"/>
              </a:lnSpc>
              <a:buNone/>
            </a:pPr>
            <a:r>
              <a:rPr lang="zh-CN" altLang="en-US" sz="4000" b="1" dirty="0">
                <a:solidFill>
                  <a:srgbClr val="C0000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十年时间</a:t>
            </a:r>
            <a:endParaRPr lang="en-US" altLang="zh-CN" sz="4000" b="1" dirty="0">
              <a:solidFill>
                <a:srgbClr val="C0000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  <a:p>
            <a:pPr algn="ctr">
              <a:lnSpc>
                <a:spcPct val="140000"/>
              </a:lnSpc>
              <a:buNone/>
            </a:pPr>
            <a:endParaRPr lang="en-US" altLang="zh-CN" sz="4000" b="1" dirty="0">
              <a:solidFill>
                <a:srgbClr val="C0000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1942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6499" y="679443"/>
            <a:ext cx="8485719" cy="802415"/>
          </a:xfrm>
        </p:spPr>
        <p:txBody>
          <a:bodyPr/>
          <a:lstStyle/>
          <a:p>
            <a:r>
              <a:rPr lang="zh-CN" altLang="en-US" dirty="0">
                <a:ea typeface="微软雅黑" panose="020B0503020204020204" charset="-122"/>
              </a:rPr>
              <a:t>感谢</a:t>
            </a:r>
            <a:endParaRPr lang="zh-CN" altLang="en-US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B4535706-96D8-8C43-ABD6-0A73D523D691}"/>
              </a:ext>
            </a:extLst>
          </p:cNvPr>
          <p:cNvSpPr>
            <a:spLocks noGrp="1"/>
          </p:cNvSpPr>
          <p:nvPr/>
        </p:nvSpPr>
        <p:spPr>
          <a:xfrm>
            <a:off x="2476499" y="1629411"/>
            <a:ext cx="8305801" cy="379348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40000"/>
              </a:lnSpc>
              <a:buNone/>
            </a:pPr>
            <a:r>
              <a:rPr lang="en-US" altLang="zh-CN" sz="4000" b="1" dirty="0">
                <a:solidFill>
                  <a:srgbClr val="C0000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DIM-SUM</a:t>
            </a:r>
          </a:p>
          <a:p>
            <a:pPr algn="ctr">
              <a:lnSpc>
                <a:spcPct val="140000"/>
              </a:lnSpc>
              <a:buNone/>
            </a:pPr>
            <a:r>
              <a:rPr lang="zh-CN" altLang="en-US" sz="4000" b="1" dirty="0">
                <a:solidFill>
                  <a:srgbClr val="C0000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既不是阿里的，也不是腾讯的。</a:t>
            </a:r>
            <a:endParaRPr lang="en-US" altLang="zh-CN" sz="4000" b="1" dirty="0">
              <a:solidFill>
                <a:srgbClr val="C0000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  <a:p>
            <a:pPr algn="ctr">
              <a:lnSpc>
                <a:spcPct val="140000"/>
              </a:lnSpc>
              <a:buNone/>
            </a:pPr>
            <a:r>
              <a:rPr lang="zh-CN" altLang="en-US" sz="4000" b="1" dirty="0">
                <a:solidFill>
                  <a:srgbClr val="C0000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既不是华为的，也不是中兴的。</a:t>
            </a:r>
            <a:endParaRPr lang="en-US" altLang="zh-CN" sz="4000" b="1" dirty="0">
              <a:solidFill>
                <a:srgbClr val="C0000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  <a:p>
            <a:pPr algn="ctr">
              <a:lnSpc>
                <a:spcPct val="140000"/>
              </a:lnSpc>
              <a:buNone/>
            </a:pPr>
            <a:r>
              <a:rPr lang="zh-CN" altLang="en-US" sz="4000" b="1" dirty="0">
                <a:solidFill>
                  <a:srgbClr val="C0000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当然，它更不是某些人拿来谋私的工具。</a:t>
            </a:r>
            <a:endParaRPr lang="en-US" altLang="zh-CN" sz="4000" b="1" dirty="0">
              <a:solidFill>
                <a:srgbClr val="C0000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  <a:p>
            <a:pPr algn="ctr">
              <a:lnSpc>
                <a:spcPct val="140000"/>
              </a:lnSpc>
              <a:buNone/>
            </a:pPr>
            <a:r>
              <a:rPr lang="zh-CN" altLang="en-US" sz="4000" b="1" dirty="0">
                <a:solidFill>
                  <a:srgbClr val="C0000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它应该是中国人的！</a:t>
            </a:r>
            <a:endParaRPr lang="en-US" altLang="zh-CN" sz="4000" b="1" dirty="0">
              <a:solidFill>
                <a:srgbClr val="C00000"/>
              </a:solidFill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9221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3182939" y="1604964"/>
            <a:ext cx="6892925" cy="4208007"/>
          </a:xfrm>
        </p:spPr>
        <p:txBody>
          <a:bodyPr>
            <a:normAutofit fontScale="75000" lnSpcReduction="20000"/>
          </a:bodyPr>
          <a:lstStyle/>
          <a:p>
            <a:pPr>
              <a:buNone/>
              <a:defRPr/>
            </a:pPr>
            <a:r>
              <a:rPr lang="zh-CN" altLang="en-US" dirty="0"/>
              <a:t>成功的</a:t>
            </a:r>
            <a:r>
              <a:rPr lang="en-US" altLang="zh-CN" dirty="0"/>
              <a:t>OS</a:t>
            </a:r>
            <a:r>
              <a:rPr lang="zh-CN" altLang="en-US" dirty="0"/>
              <a:t>是如何开发出来的？</a:t>
            </a:r>
            <a:endParaRPr lang="en-US" altLang="zh-CN" dirty="0"/>
          </a:p>
          <a:p>
            <a:pPr>
              <a:buNone/>
              <a:defRPr/>
            </a:pPr>
            <a:r>
              <a:rPr lang="zh-CN" altLang="en-US" dirty="0"/>
              <a:t>我们缺什么？</a:t>
            </a:r>
            <a:endParaRPr lang="en-US" altLang="zh-CN" dirty="0"/>
          </a:p>
          <a:p>
            <a:pPr>
              <a:buNone/>
              <a:defRPr/>
            </a:pPr>
            <a:r>
              <a:rPr lang="en-US" altLang="zh-CN" dirty="0"/>
              <a:t>Who Am I </a:t>
            </a:r>
            <a:r>
              <a:rPr lang="zh-CN" altLang="en-US" dirty="0"/>
              <a:t>？</a:t>
            </a:r>
            <a:endParaRPr lang="en-US" altLang="zh-CN" dirty="0"/>
          </a:p>
          <a:p>
            <a:pPr>
              <a:buNone/>
              <a:defRPr/>
            </a:pPr>
            <a:r>
              <a:rPr lang="en-US" altLang="zh-CN" dirty="0"/>
              <a:t>DIM-SUM</a:t>
            </a:r>
            <a:r>
              <a:rPr lang="zh-CN" altLang="en-US" dirty="0"/>
              <a:t>的定位</a:t>
            </a:r>
            <a:endParaRPr lang="en-US" altLang="zh-CN" dirty="0"/>
          </a:p>
          <a:p>
            <a:pPr>
              <a:buNone/>
              <a:defRPr/>
            </a:pPr>
            <a:r>
              <a:rPr lang="zh-CN" altLang="en-US" dirty="0"/>
              <a:t>这是疯言疯语？</a:t>
            </a:r>
            <a:endParaRPr lang="en-US" altLang="zh-CN" dirty="0"/>
          </a:p>
          <a:p>
            <a:pPr>
              <a:buNone/>
              <a:defRPr/>
            </a:pPr>
            <a:r>
              <a:rPr lang="zh-CN" altLang="en-US" dirty="0"/>
              <a:t>对质疑的答复</a:t>
            </a:r>
            <a:endParaRPr lang="en-US" altLang="zh-CN" dirty="0"/>
          </a:p>
          <a:p>
            <a:pPr>
              <a:buNone/>
              <a:defRPr/>
            </a:pPr>
            <a:r>
              <a:rPr lang="en-US" altLang="zh-CN" dirty="0"/>
              <a:t>DEMO</a:t>
            </a:r>
          </a:p>
          <a:p>
            <a:pPr>
              <a:buNone/>
              <a:defRPr/>
            </a:pPr>
            <a:r>
              <a:rPr lang="zh-CN" altLang="en-US" dirty="0"/>
              <a:t>代码</a:t>
            </a:r>
            <a:endParaRPr lang="en-US" altLang="zh-CN" dirty="0"/>
          </a:p>
          <a:p>
            <a:pPr>
              <a:buNone/>
              <a:defRPr/>
            </a:pPr>
            <a:r>
              <a:rPr lang="zh-CN" altLang="en-US" dirty="0"/>
              <a:t>书籍出版和开源</a:t>
            </a:r>
            <a:endParaRPr lang="en-US" altLang="zh-CN" dirty="0"/>
          </a:p>
          <a:p>
            <a:pPr>
              <a:buNone/>
              <a:defRPr/>
            </a:pPr>
            <a:r>
              <a:rPr lang="zh-CN" altLang="en-US" dirty="0"/>
              <a:t>未来之路</a:t>
            </a:r>
            <a:endParaRPr lang="en-US" altLang="zh-CN" dirty="0"/>
          </a:p>
          <a:p>
            <a:pPr>
              <a:buNone/>
              <a:defRPr/>
            </a:pPr>
            <a:r>
              <a:rPr lang="zh-CN" altLang="en-US" sz="1800" dirty="0"/>
              <a:t>感谢</a:t>
            </a:r>
            <a:endParaRPr lang="en-US" b="1" dirty="0"/>
          </a:p>
        </p:txBody>
      </p:sp>
      <p:sp>
        <p:nvSpPr>
          <p:cNvPr id="9219" name="Title 1"/>
          <p:cNvSpPr>
            <a:spLocks noGrp="1"/>
          </p:cNvSpPr>
          <p:nvPr>
            <p:ph type="ctrTitle"/>
          </p:nvPr>
        </p:nvSpPr>
        <p:spPr>
          <a:xfrm>
            <a:off x="3182939" y="679450"/>
            <a:ext cx="6892925" cy="801688"/>
          </a:xfrm>
        </p:spPr>
        <p:txBody>
          <a:bodyPr/>
          <a:lstStyle/>
          <a:p>
            <a:r>
              <a:rPr lang="zh-CN" altLang="en-US">
                <a:ea typeface="微软雅黑" panose="020B0503020204020204" charset="-122"/>
              </a:rPr>
              <a:t>目</a:t>
            </a:r>
            <a:r>
              <a:rPr>
                <a:ea typeface="微软雅黑" panose="020B0503020204020204" charset="-122"/>
              </a:rPr>
              <a:t> </a:t>
            </a:r>
            <a:r>
              <a:rPr lang="zh-CN" altLang="en-US">
                <a:ea typeface="微软雅黑" panose="020B0503020204020204" charset="-122"/>
              </a:rPr>
              <a:t>录</a:t>
            </a:r>
            <a:endParaRPr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2797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成功的</a:t>
            </a:r>
            <a:r>
              <a:rPr kumimoji="1" lang="en-US" altLang="zh-CN" dirty="0"/>
              <a:t>OS</a:t>
            </a:r>
            <a:r>
              <a:rPr kumimoji="1" lang="zh-CN" altLang="en-US" dirty="0"/>
              <a:t>是如何开发出来的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A74A6-EE7E-A74F-82C1-0E165685F00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zh-CN" altLang="en-US" dirty="0"/>
              <a:t>人多力量大吗？</a:t>
            </a:r>
            <a:endParaRPr lang="en-US" altLang="zh-CN" dirty="0"/>
          </a:p>
          <a:p>
            <a:r>
              <a:rPr lang="zh-CN" altLang="en-US" dirty="0"/>
              <a:t>从</a:t>
            </a:r>
            <a:r>
              <a:rPr lang="en-US" altLang="zh-CN" dirty="0"/>
              <a:t>《</a:t>
            </a:r>
            <a:r>
              <a:rPr lang="zh-CN" altLang="en-US" dirty="0"/>
              <a:t>乔布斯传</a:t>
            </a:r>
            <a:r>
              <a:rPr lang="en-US" altLang="zh-CN" dirty="0"/>
              <a:t>》</a:t>
            </a:r>
            <a:r>
              <a:rPr lang="zh-CN" altLang="en-US" dirty="0"/>
              <a:t>看</a:t>
            </a:r>
            <a:r>
              <a:rPr lang="en-US" altLang="zh-CN" dirty="0"/>
              <a:t>IOS</a:t>
            </a:r>
            <a:r>
              <a:rPr lang="zh-CN" altLang="en-US" dirty="0"/>
              <a:t>的开发</a:t>
            </a:r>
            <a:endParaRPr lang="en-US" altLang="zh-CN" dirty="0"/>
          </a:p>
          <a:p>
            <a:r>
              <a:rPr lang="en-US" altLang="zh-CN" dirty="0"/>
              <a:t>Linus</a:t>
            </a:r>
            <a:r>
              <a:rPr lang="zh-CN" altLang="en-US" dirty="0"/>
              <a:t>是如何研发</a:t>
            </a:r>
            <a:r>
              <a:rPr lang="en-US" altLang="zh-CN" dirty="0"/>
              <a:t>Linux</a:t>
            </a:r>
            <a:r>
              <a:rPr lang="zh-CN" altLang="en-US" dirty="0"/>
              <a:t>的？</a:t>
            </a:r>
            <a:endParaRPr lang="en-US" altLang="zh-CN" dirty="0"/>
          </a:p>
          <a:p>
            <a:r>
              <a:rPr lang="en-US" altLang="zh-CN" dirty="0"/>
              <a:t>DOS</a:t>
            </a:r>
            <a:r>
              <a:rPr lang="zh-CN" altLang="en-US" dirty="0"/>
              <a:t>是怎么开发出来的？</a:t>
            </a:r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E98529DD-5C7F-2C43-A208-FAA7AAF3D85A}"/>
              </a:ext>
            </a:extLst>
          </p:cNvPr>
          <p:cNvSpPr>
            <a:spLocks noGrp="1"/>
          </p:cNvSpPr>
          <p:nvPr/>
        </p:nvSpPr>
        <p:spPr>
          <a:xfrm>
            <a:off x="2613026" y="5096511"/>
            <a:ext cx="7205345" cy="688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zh-CN" altLang="en-US" sz="4000" b="1" dirty="0">
                <a:solidFill>
                  <a:srgbClr val="C0000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愚公移山的精神和教训</a:t>
            </a:r>
          </a:p>
        </p:txBody>
      </p:sp>
    </p:spTree>
    <p:extLst>
      <p:ext uri="{BB962C8B-B14F-4D97-AF65-F5344CB8AC3E}">
        <p14:creationId xmlns:p14="http://schemas.microsoft.com/office/powerpoint/2010/main" val="3526873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我们缺什么</a:t>
            </a:r>
            <a:endParaRPr lang="zh-CN" altLang="en-US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E98529DD-5C7F-2C43-A208-FAA7AAF3D85A}"/>
              </a:ext>
            </a:extLst>
          </p:cNvPr>
          <p:cNvSpPr>
            <a:spLocks noGrp="1"/>
          </p:cNvSpPr>
          <p:nvPr/>
        </p:nvSpPr>
        <p:spPr>
          <a:xfrm>
            <a:off x="2613026" y="2886711"/>
            <a:ext cx="7205345" cy="688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zh-CN" altLang="en-US" sz="4000" b="1" dirty="0">
                <a:solidFill>
                  <a:srgbClr val="C0000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情怀、胸怀、能力</a:t>
            </a:r>
          </a:p>
        </p:txBody>
      </p:sp>
    </p:spTree>
    <p:extLst>
      <p:ext uri="{BB962C8B-B14F-4D97-AF65-F5344CB8AC3E}">
        <p14:creationId xmlns:p14="http://schemas.microsoft.com/office/powerpoint/2010/main" val="484001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1599" y="679443"/>
            <a:ext cx="8320619" cy="802415"/>
          </a:xfrm>
        </p:spPr>
        <p:txBody>
          <a:bodyPr/>
          <a:lstStyle/>
          <a:p>
            <a:r>
              <a:rPr lang="en-US" altLang="zh-CN" dirty="0">
                <a:ea typeface="微软雅黑" panose="020B0503020204020204" charset="-122"/>
              </a:rPr>
              <a:t>Who Am I？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A74A6-EE7E-A74F-82C1-0E165685F00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641599" y="1605346"/>
            <a:ext cx="8320618" cy="3868813"/>
          </a:xfrm>
        </p:spPr>
        <p:txBody>
          <a:bodyPr>
            <a:normAutofit fontScale="70000" lnSpcReduction="20000"/>
          </a:bodyPr>
          <a:lstStyle/>
          <a:p>
            <a:pPr>
              <a:buNone/>
              <a:defRPr/>
            </a:pPr>
            <a:r>
              <a:rPr lang="en-US" altLang="zh-CN" sz="2800" b="1" dirty="0">
                <a:latin typeface="+mj-ea"/>
              </a:rPr>
              <a:t>20</a:t>
            </a:r>
            <a:r>
              <a:rPr lang="zh-CN" altLang="en-US" sz="2800" b="1" dirty="0">
                <a:latin typeface="+mj-ea"/>
              </a:rPr>
              <a:t>年一线工程师</a:t>
            </a:r>
          </a:p>
          <a:p>
            <a:pPr>
              <a:buNone/>
              <a:defRPr/>
            </a:pPr>
            <a:r>
              <a:rPr lang="en-US" altLang="zh-CN" sz="2800" b="1" dirty="0">
                <a:latin typeface="+mj-ea"/>
              </a:rPr>
              <a:t>10</a:t>
            </a:r>
            <a:r>
              <a:rPr lang="zh-CN" altLang="en-US" sz="2800" b="1" dirty="0">
                <a:latin typeface="+mj-ea"/>
              </a:rPr>
              <a:t>年</a:t>
            </a:r>
            <a:r>
              <a:rPr lang="en-US" altLang="zh-CN" sz="2800" b="1" dirty="0">
                <a:latin typeface="+mj-ea"/>
              </a:rPr>
              <a:t>Linux</a:t>
            </a:r>
            <a:r>
              <a:rPr lang="zh-CN" altLang="en-US" sz="2800" b="1" dirty="0">
                <a:latin typeface="+mj-ea"/>
              </a:rPr>
              <a:t>内核</a:t>
            </a:r>
          </a:p>
          <a:p>
            <a:pPr>
              <a:buFont typeface="Wingdings" panose="05000000000000000000" charset="0"/>
              <a:buChar char=""/>
              <a:defRPr/>
            </a:pPr>
            <a:r>
              <a:rPr lang="zh-CN" altLang="en-US" dirty="0"/>
              <a:t>	</a:t>
            </a:r>
            <a:r>
              <a:rPr lang="en-US" altLang="zh-CN" dirty="0">
                <a:sym typeface="+mn-ea"/>
              </a:rPr>
              <a:t>《</a:t>
            </a:r>
            <a:r>
              <a:rPr lang="zh-CN" altLang="en-US" dirty="0">
                <a:sym typeface="+mn-ea"/>
              </a:rPr>
              <a:t>深入理解并行编程</a:t>
            </a:r>
            <a:r>
              <a:rPr lang="en-US" altLang="zh-CN" dirty="0">
                <a:sym typeface="+mn-ea"/>
              </a:rPr>
              <a:t>》</a:t>
            </a:r>
            <a:r>
              <a:rPr lang="zh-CN" altLang="en-US" dirty="0">
                <a:sym typeface="+mn-ea"/>
              </a:rPr>
              <a:t>译者</a:t>
            </a:r>
          </a:p>
          <a:p>
            <a:pPr>
              <a:buFont typeface="Wingdings" panose="05000000000000000000" charset="0"/>
              <a:buChar char=""/>
              <a:defRPr/>
            </a:pPr>
            <a:r>
              <a:rPr lang="zh-CN" altLang="en-US" dirty="0">
                <a:sym typeface="+mn-ea"/>
              </a:rPr>
              <a:t>	</a:t>
            </a:r>
            <a:r>
              <a:rPr lang="en-US" altLang="zh-CN" dirty="0"/>
              <a:t>Linux ZTE Maintainer</a:t>
            </a:r>
          </a:p>
          <a:p>
            <a:pPr>
              <a:buFont typeface="Wingdings" panose="05000000000000000000" charset="0"/>
              <a:buChar char=""/>
              <a:defRPr/>
            </a:pPr>
            <a:r>
              <a:rPr lang="en-US" altLang="zh-CN" dirty="0"/>
              <a:t>	</a:t>
            </a:r>
            <a:r>
              <a:rPr lang="zh-CN" altLang="en-US" dirty="0"/>
              <a:t>中国开源软件推进联盟专家委员</a:t>
            </a:r>
          </a:p>
          <a:p>
            <a:pPr>
              <a:buFont typeface="Wingdings" panose="05000000000000000000" charset="0"/>
              <a:buChar char=""/>
              <a:defRPr/>
            </a:pPr>
            <a:r>
              <a:rPr lang="zh-CN" altLang="en-US" dirty="0"/>
              <a:t>  </a:t>
            </a:r>
            <a:r>
              <a:rPr lang="en-US" altLang="zh-CN" dirty="0"/>
              <a:t>CLK 2015</a:t>
            </a:r>
            <a:r>
              <a:rPr lang="zh-CN" altLang="en-US" dirty="0"/>
              <a:t>演讲</a:t>
            </a:r>
            <a:r>
              <a:rPr lang="en-US" altLang="zh-CN" dirty="0"/>
              <a:t>《Linux</a:t>
            </a:r>
            <a:r>
              <a:rPr lang="zh-CN" altLang="en-US" dirty="0"/>
              <a:t>内存屏障</a:t>
            </a:r>
            <a:r>
              <a:rPr lang="en-US" altLang="zh-CN" dirty="0"/>
              <a:t>》</a:t>
            </a:r>
          </a:p>
          <a:p>
            <a:pPr>
              <a:buFont typeface="Wingdings" panose="05000000000000000000" charset="0"/>
              <a:buChar char=""/>
              <a:defRPr/>
            </a:pPr>
            <a:r>
              <a:rPr lang="zh-CN" altLang="en-US" dirty="0"/>
              <a:t>  </a:t>
            </a:r>
            <a:r>
              <a:rPr lang="en-US" altLang="zh-CN" dirty="0"/>
              <a:t>2010</a:t>
            </a:r>
            <a:r>
              <a:rPr lang="zh-CN" altLang="en-US" dirty="0"/>
              <a:t>年中兴通讯金银奖得主</a:t>
            </a:r>
          </a:p>
          <a:p>
            <a:pPr>
              <a:buFont typeface="Wingdings" panose="05000000000000000000" charset="0"/>
              <a:buChar char=""/>
              <a:defRPr/>
            </a:pPr>
            <a:r>
              <a:rPr lang="zh-CN" altLang="en-US" dirty="0"/>
              <a:t>  </a:t>
            </a:r>
            <a:r>
              <a:rPr lang="en-US" altLang="zh-CN" dirty="0"/>
              <a:t>2019</a:t>
            </a:r>
            <a:r>
              <a:rPr lang="zh-CN" altLang="en-US" dirty="0"/>
              <a:t>年阿里集团安全生产大奖</a:t>
            </a:r>
            <a:r>
              <a:rPr lang="zh-CN" altLang="en-US" dirty="0">
                <a:solidFill>
                  <a:srgbClr val="FF0000"/>
                </a:solidFill>
              </a:rPr>
              <a:t>第一名</a:t>
            </a:r>
          </a:p>
          <a:p>
            <a:pPr>
              <a:buFont typeface="Wingdings" panose="05000000000000000000" charset="0"/>
              <a:buChar char=""/>
              <a:defRPr/>
            </a:pPr>
            <a:r>
              <a:rPr lang="zh-CN" altLang="en-US" dirty="0"/>
              <a:t>  善于分析陌生模块的疑难问题</a:t>
            </a:r>
          </a:p>
          <a:p>
            <a:pPr>
              <a:buNone/>
              <a:defRPr/>
            </a:pPr>
            <a:r>
              <a:rPr lang="zh-CN" altLang="en-US" sz="2800" b="1" dirty="0">
                <a:latin typeface="+mj-ea"/>
              </a:rPr>
              <a:t>深度参与中兴电信级实时操作系统</a:t>
            </a:r>
          </a:p>
        </p:txBody>
      </p:sp>
      <p:pic>
        <p:nvPicPr>
          <p:cNvPr id="8" name="图片 7" descr="25845340_150364015059t8">
            <a:extLst>
              <a:ext uri="{FF2B5EF4-FFF2-40B4-BE49-F238E27FC236}">
                <a16:creationId xmlns:a16="http://schemas.microsoft.com/office/drawing/2014/main" id="{F4419047-09D3-6447-98F9-3BC27BB58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6493" y="1193799"/>
            <a:ext cx="2266315" cy="325770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FB3E906-A9BE-DD45-A2D0-62C46BBEEB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6493" y="4726411"/>
            <a:ext cx="2266315" cy="169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364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6499" y="679443"/>
            <a:ext cx="8485719" cy="802415"/>
          </a:xfrm>
        </p:spPr>
        <p:txBody>
          <a:bodyPr/>
          <a:lstStyle/>
          <a:p>
            <a:r>
              <a:rPr lang="en-US" altLang="zh-CN" dirty="0">
                <a:ea typeface="微软雅黑" panose="020B0503020204020204" charset="-122"/>
              </a:rPr>
              <a:t>Who Am I？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A74A6-EE7E-A74F-82C1-0E165685F000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2476499" y="1282700"/>
            <a:ext cx="8485718" cy="5168900"/>
          </a:xfrm>
        </p:spPr>
        <p:txBody>
          <a:bodyPr/>
          <a:lstStyle/>
          <a:p>
            <a:pPr>
              <a:buNone/>
              <a:defRPr/>
            </a:pPr>
            <a:r>
              <a:rPr lang="zh-CN" altLang="en-US" b="1" dirty="0">
                <a:latin typeface="+mj-ea"/>
              </a:rPr>
              <a:t>没上过大学</a:t>
            </a:r>
          </a:p>
          <a:p>
            <a:pPr>
              <a:buNone/>
              <a:defRPr/>
            </a:pPr>
            <a:r>
              <a:rPr lang="en-US" altLang="zh-CN" b="1" dirty="0">
                <a:latin typeface="+mj-ea"/>
              </a:rPr>
              <a:t>1996</a:t>
            </a:r>
            <a:r>
              <a:rPr lang="zh-CN" altLang="en-US" b="1" dirty="0">
                <a:latin typeface="+mj-ea"/>
              </a:rPr>
              <a:t>年毕业于四川省税务学校税收专业</a:t>
            </a:r>
          </a:p>
          <a:p>
            <a:endParaRPr lang="zh-CN" altLang="en-US" dirty="0"/>
          </a:p>
        </p:txBody>
      </p:sp>
      <p:pic>
        <p:nvPicPr>
          <p:cNvPr id="4" name="图片 3" descr="IMG_20160626_141007.jpg">
            <a:extLst>
              <a:ext uri="{FF2B5EF4-FFF2-40B4-BE49-F238E27FC236}">
                <a16:creationId xmlns:a16="http://schemas.microsoft.com/office/drawing/2014/main" id="{39C97FD3-15DE-9840-BCD1-592AC1AD5E56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177030" y="2367799"/>
            <a:ext cx="3764280" cy="3197860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B4535706-96D8-8C43-ABD6-0A73D523D691}"/>
              </a:ext>
            </a:extLst>
          </p:cNvPr>
          <p:cNvSpPr>
            <a:spLocks noGrp="1"/>
          </p:cNvSpPr>
          <p:nvPr/>
        </p:nvSpPr>
        <p:spPr>
          <a:xfrm>
            <a:off x="2613026" y="5693411"/>
            <a:ext cx="7205345" cy="688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None/>
            </a:pPr>
            <a:r>
              <a:rPr lang="zh-CN" altLang="en-US" sz="4000" b="1" dirty="0">
                <a:solidFill>
                  <a:srgbClr val="C0000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做中国人自己的</a:t>
            </a:r>
            <a:r>
              <a:rPr lang="en-US" altLang="zh-CN" sz="4000" b="1" dirty="0">
                <a:solidFill>
                  <a:srgbClr val="C0000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IT</a:t>
            </a:r>
            <a:r>
              <a:rPr lang="zh-CN" altLang="en-US" sz="4000" b="1" dirty="0">
                <a:solidFill>
                  <a:srgbClr val="C00000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核武器</a:t>
            </a:r>
          </a:p>
        </p:txBody>
      </p:sp>
    </p:spTree>
    <p:extLst>
      <p:ext uri="{BB962C8B-B14F-4D97-AF65-F5344CB8AC3E}">
        <p14:creationId xmlns:p14="http://schemas.microsoft.com/office/powerpoint/2010/main" val="2261459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DIM-SUM</a:t>
            </a:r>
            <a:r>
              <a:rPr kumimoji="1" lang="zh-CN" altLang="en-US" dirty="0"/>
              <a:t>的定位</a:t>
            </a:r>
            <a:endParaRPr lang="zh-CN" altLang="en-US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A74A6-EE7E-A74F-82C1-0E165685F00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zh-CN" altLang="zh-CN" dirty="0"/>
              <a:t>如果说目前的</a:t>
            </a:r>
            <a:r>
              <a:rPr lang="en-US" altLang="zh-CN" dirty="0"/>
              <a:t>DIM-SUM</a:t>
            </a:r>
            <a:r>
              <a:rPr lang="zh-CN" altLang="zh-CN" dirty="0"/>
              <a:t>是一个完美的操作系统，那无疑是一个谎言。但是，如果说这个操作系统就仅仅是一个茶余饭后的谈资，那无疑也是另一个谎言。</a:t>
            </a:r>
          </a:p>
          <a:p>
            <a:r>
              <a:rPr lang="zh-CN" altLang="zh-CN" dirty="0"/>
              <a:t>最基本的，希望它可供操作系统爱好者用于学习目的，并且作者相信这完全没有问题。但是，作者的目的不仅仅是如此。其远大的目标，是实现一款工业级服务器操作系统。简而言之，就是一款可以在生产环境下面使用的，可以在服务器和个人电脑上面正常运行的操作系统。当然了，这样的一款操作系统必然也能够运行在嵌入式设备中。例如，运行在电视、电表、摄像头、手表，以及其他一些我们能够想象得到的嵌入式设备中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359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这是疯言疯语？</a:t>
            </a:r>
            <a:endParaRPr lang="en-US" altLang="zh-CN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A74A6-EE7E-A74F-82C1-0E165685F00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zh-CN" altLang="zh-CN" dirty="0"/>
              <a:t>任何心智正常的人，都知道实现这样的操作系统是一件很难的事情。读者可能忍不住想问：为什么作者您想去做这么一件很难，并且可能没有什么收益，也许还会让您招致耻笑的笨事呢？难道您真的是一个笨蛋？</a:t>
            </a:r>
          </a:p>
        </p:txBody>
      </p:sp>
    </p:spTree>
    <p:extLst>
      <p:ext uri="{BB962C8B-B14F-4D97-AF65-F5344CB8AC3E}">
        <p14:creationId xmlns:p14="http://schemas.microsoft.com/office/powerpoint/2010/main" val="3378376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96272676-2FB0-1D48-8E0A-626A1C6D96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/>
              <a:t>对质疑的答复</a:t>
            </a:r>
            <a:endParaRPr lang="en-US" altLang="zh-CN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E0A74A6-EE7E-A74F-82C1-0E165685F00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0"/>
            <a:r>
              <a:rPr lang="zh-CN" altLang="zh-CN" dirty="0"/>
              <a:t>是的，作者确实是一个笨蛋。但是古语说的好：聪明人下笨功夫！</a:t>
            </a:r>
            <a:endParaRPr lang="en-US" altLang="zh-CN" dirty="0"/>
          </a:p>
          <a:p>
            <a:pPr lvl="0"/>
            <a:r>
              <a:rPr lang="zh-CN" altLang="zh-CN" dirty="0"/>
              <a:t>正如作者在其译作《深入理解并行编程》一书的译者序中所说：</a:t>
            </a:r>
          </a:p>
          <a:p>
            <a:pPr marL="0" indent="0">
              <a:buNone/>
            </a:pPr>
            <a:r>
              <a:rPr lang="en-US" altLang="zh-CN" i="1" dirty="0"/>
              <a:t>	20</a:t>
            </a:r>
            <a:r>
              <a:rPr lang="zh-CN" altLang="zh-CN" i="1" dirty="0"/>
              <a:t>年前，当我正式成为一名软件工程师的时候，就有一个梦想：开发一款操作系统。那时候，虽然知道</a:t>
            </a:r>
            <a:r>
              <a:rPr lang="en-US" altLang="zh-CN" i="1" dirty="0"/>
              <a:t>Linux</a:t>
            </a:r>
            <a:r>
              <a:rPr lang="zh-CN" altLang="zh-CN" i="1" dirty="0"/>
              <a:t>的存在，但是实在找不到一台可以正常安装使用</a:t>
            </a:r>
            <a:r>
              <a:rPr lang="en-US" altLang="zh-CN" i="1" dirty="0"/>
              <a:t>Linux</a:t>
            </a:r>
            <a:r>
              <a:rPr lang="zh-CN" altLang="zh-CN" i="1" dirty="0"/>
              <a:t>的</a:t>
            </a:r>
            <a:r>
              <a:rPr lang="en-US" altLang="zh-CN" i="1" dirty="0"/>
              <a:t>PC</a:t>
            </a:r>
            <a:r>
              <a:rPr lang="zh-CN" altLang="zh-CN" i="1" dirty="0"/>
              <a:t>。因此只能阅读相关的源码分析书籍而不能动手实践。</a:t>
            </a:r>
            <a:endParaRPr lang="zh-CN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zh-CN" dirty="0"/>
              <a:t>在浮躁的年代，谈论梦想可能一件不合时宜的行为。然而有什么办法呢？这毕竟真的是</a:t>
            </a:r>
            <a:r>
              <a:rPr lang="en-US" altLang="zh-CN" dirty="0"/>
              <a:t>20</a:t>
            </a:r>
            <a:r>
              <a:rPr lang="zh-CN" altLang="zh-CN" dirty="0"/>
              <a:t>年前的梦想，难道您想让我撒谎？</a:t>
            </a:r>
          </a:p>
          <a:p>
            <a:pPr lvl="0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3746908629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丝状</Template>
  <TotalTime>185</TotalTime>
  <Words>1051</Words>
  <Application>Microsoft Macintosh PowerPoint</Application>
  <PresentationFormat>宽屏</PresentationFormat>
  <Paragraphs>78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-apple-system</vt:lpstr>
      <vt:lpstr>黑体</vt:lpstr>
      <vt:lpstr>微软雅黑</vt:lpstr>
      <vt:lpstr>幼圆</vt:lpstr>
      <vt:lpstr>Heiti SC Light</vt:lpstr>
      <vt:lpstr>Arial</vt:lpstr>
      <vt:lpstr>Century Gothic</vt:lpstr>
      <vt:lpstr>Times</vt:lpstr>
      <vt:lpstr>Wingdings</vt:lpstr>
      <vt:lpstr>Wingdings 3</vt:lpstr>
      <vt:lpstr>丝状</vt:lpstr>
      <vt:lpstr>做中国的Linux，做中国的Linus</vt:lpstr>
      <vt:lpstr>目 录</vt:lpstr>
      <vt:lpstr>成功的OS是如何开发出来的</vt:lpstr>
      <vt:lpstr>我们缺什么</vt:lpstr>
      <vt:lpstr>Who Am I？</vt:lpstr>
      <vt:lpstr>Who Am I？</vt:lpstr>
      <vt:lpstr>DIM-SUM的定位</vt:lpstr>
      <vt:lpstr>这是疯言疯语？</vt:lpstr>
      <vt:lpstr>对质疑的答复</vt:lpstr>
      <vt:lpstr>对质疑的答复</vt:lpstr>
      <vt:lpstr>对质疑的答复</vt:lpstr>
      <vt:lpstr>对质疑的答复</vt:lpstr>
      <vt:lpstr>DEMO</vt:lpstr>
      <vt:lpstr>代码</vt:lpstr>
      <vt:lpstr>书籍出版和开源</vt:lpstr>
      <vt:lpstr>未来之路</vt:lpstr>
      <vt:lpstr>感谢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做中国的Linux，做中国的Linus</dc:title>
  <dc:creator>Microsoft Office User</dc:creator>
  <cp:lastModifiedBy>Microsoft Office User</cp:lastModifiedBy>
  <cp:revision>13</cp:revision>
  <dcterms:created xsi:type="dcterms:W3CDTF">2019-12-12T09:42:58Z</dcterms:created>
  <dcterms:modified xsi:type="dcterms:W3CDTF">2019-12-12T13:06:36Z</dcterms:modified>
</cp:coreProperties>
</file>

<file path=docProps/thumbnail.jpeg>
</file>